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8" r:id="rId3"/>
    <p:sldId id="257" r:id="rId4"/>
    <p:sldId id="258" r:id="rId5"/>
    <p:sldId id="259" r:id="rId6"/>
    <p:sldId id="260" r:id="rId7"/>
    <p:sldId id="261" r:id="rId8"/>
    <p:sldId id="262" r:id="rId9"/>
    <p:sldId id="263" r:id="rId10"/>
    <p:sldId id="264" r:id="rId11"/>
    <p:sldId id="265" r:id="rId12"/>
    <p:sldId id="266" r:id="rId13"/>
    <p:sldId id="267" r:id="rId1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D4A60F-BC4A-584A-1A92-06B60963CE81}"/>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F7D16808-C03A-8244-D23A-17FE797435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A1C5DBBD-7F76-D16B-DA52-32B1AEC34D1F}"/>
              </a:ext>
            </a:extLst>
          </p:cNvPr>
          <p:cNvSpPr>
            <a:spLocks noGrp="1"/>
          </p:cNvSpPr>
          <p:nvPr>
            <p:ph type="dt" sz="half" idx="10"/>
          </p:nvPr>
        </p:nvSpPr>
        <p:spPr/>
        <p:txBody>
          <a:bodyPr/>
          <a:lstStyle/>
          <a:p>
            <a:fld id="{2460B5BE-7EB6-4821-8CB0-DD1298CD2278}" type="datetimeFigureOut">
              <a:rPr lang="fr-FR" smtClean="0"/>
              <a:t>15/02/2026</a:t>
            </a:fld>
            <a:endParaRPr lang="fr-FR"/>
          </a:p>
        </p:txBody>
      </p:sp>
      <p:sp>
        <p:nvSpPr>
          <p:cNvPr id="5" name="Espace réservé du pied de page 4">
            <a:extLst>
              <a:ext uri="{FF2B5EF4-FFF2-40B4-BE49-F238E27FC236}">
                <a16:creationId xmlns:a16="http://schemas.microsoft.com/office/drawing/2014/main" id="{16A95C21-8DF2-9912-C591-A4E80616A3B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43AAD31-26D8-A5E5-7CAC-1D832C8ED567}"/>
              </a:ext>
            </a:extLst>
          </p:cNvPr>
          <p:cNvSpPr>
            <a:spLocks noGrp="1"/>
          </p:cNvSpPr>
          <p:nvPr>
            <p:ph type="sldNum" sz="quarter" idx="12"/>
          </p:nvPr>
        </p:nvSpPr>
        <p:spPr/>
        <p:txBody>
          <a:bodyPr/>
          <a:lstStyle/>
          <a:p>
            <a:fld id="{8F078C58-1DC3-41A8-B366-47852674BACF}" type="slidenum">
              <a:rPr lang="fr-FR" smtClean="0"/>
              <a:t>‹N°›</a:t>
            </a:fld>
            <a:endParaRPr lang="fr-FR"/>
          </a:p>
        </p:txBody>
      </p:sp>
    </p:spTree>
    <p:extLst>
      <p:ext uri="{BB962C8B-B14F-4D97-AF65-F5344CB8AC3E}">
        <p14:creationId xmlns:p14="http://schemas.microsoft.com/office/powerpoint/2010/main" val="1384274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4DC45D-03F5-AD2F-B572-063BF60A59E7}"/>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106F7CFC-200B-1872-9147-04C3552CD9AC}"/>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30EA16E-B999-BC3A-73FC-1B7061EBA5C6}"/>
              </a:ext>
            </a:extLst>
          </p:cNvPr>
          <p:cNvSpPr>
            <a:spLocks noGrp="1"/>
          </p:cNvSpPr>
          <p:nvPr>
            <p:ph type="dt" sz="half" idx="10"/>
          </p:nvPr>
        </p:nvSpPr>
        <p:spPr/>
        <p:txBody>
          <a:bodyPr/>
          <a:lstStyle/>
          <a:p>
            <a:fld id="{2460B5BE-7EB6-4821-8CB0-DD1298CD2278}" type="datetimeFigureOut">
              <a:rPr lang="fr-FR" smtClean="0"/>
              <a:t>15/02/2026</a:t>
            </a:fld>
            <a:endParaRPr lang="fr-FR"/>
          </a:p>
        </p:txBody>
      </p:sp>
      <p:sp>
        <p:nvSpPr>
          <p:cNvPr id="5" name="Espace réservé du pied de page 4">
            <a:extLst>
              <a:ext uri="{FF2B5EF4-FFF2-40B4-BE49-F238E27FC236}">
                <a16:creationId xmlns:a16="http://schemas.microsoft.com/office/drawing/2014/main" id="{7ED60318-3FF9-51F2-5C14-0D8674B1DC7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CFE8E04-7EA0-C044-E322-9539B6F1BD59}"/>
              </a:ext>
            </a:extLst>
          </p:cNvPr>
          <p:cNvSpPr>
            <a:spLocks noGrp="1"/>
          </p:cNvSpPr>
          <p:nvPr>
            <p:ph type="sldNum" sz="quarter" idx="12"/>
          </p:nvPr>
        </p:nvSpPr>
        <p:spPr/>
        <p:txBody>
          <a:bodyPr/>
          <a:lstStyle/>
          <a:p>
            <a:fld id="{8F078C58-1DC3-41A8-B366-47852674BACF}" type="slidenum">
              <a:rPr lang="fr-FR" smtClean="0"/>
              <a:t>‹N°›</a:t>
            </a:fld>
            <a:endParaRPr lang="fr-FR"/>
          </a:p>
        </p:txBody>
      </p:sp>
    </p:spTree>
    <p:extLst>
      <p:ext uri="{BB962C8B-B14F-4D97-AF65-F5344CB8AC3E}">
        <p14:creationId xmlns:p14="http://schemas.microsoft.com/office/powerpoint/2010/main" val="361205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EB3A2605-E70A-EC3D-3DEE-75D0149A5AD6}"/>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CCA103A5-3DD9-81D1-9700-708733FB03C4}"/>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34CE818-7B09-601F-A0C0-CE168AC230E0}"/>
              </a:ext>
            </a:extLst>
          </p:cNvPr>
          <p:cNvSpPr>
            <a:spLocks noGrp="1"/>
          </p:cNvSpPr>
          <p:nvPr>
            <p:ph type="dt" sz="half" idx="10"/>
          </p:nvPr>
        </p:nvSpPr>
        <p:spPr/>
        <p:txBody>
          <a:bodyPr/>
          <a:lstStyle/>
          <a:p>
            <a:fld id="{2460B5BE-7EB6-4821-8CB0-DD1298CD2278}" type="datetimeFigureOut">
              <a:rPr lang="fr-FR" smtClean="0"/>
              <a:t>15/02/2026</a:t>
            </a:fld>
            <a:endParaRPr lang="fr-FR"/>
          </a:p>
        </p:txBody>
      </p:sp>
      <p:sp>
        <p:nvSpPr>
          <p:cNvPr id="5" name="Espace réservé du pied de page 4">
            <a:extLst>
              <a:ext uri="{FF2B5EF4-FFF2-40B4-BE49-F238E27FC236}">
                <a16:creationId xmlns:a16="http://schemas.microsoft.com/office/drawing/2014/main" id="{E4955E84-55D4-313B-BC9E-1E1EE710EB6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BB30A5B-90D3-EADC-634E-CC8050D6EBE0}"/>
              </a:ext>
            </a:extLst>
          </p:cNvPr>
          <p:cNvSpPr>
            <a:spLocks noGrp="1"/>
          </p:cNvSpPr>
          <p:nvPr>
            <p:ph type="sldNum" sz="quarter" idx="12"/>
          </p:nvPr>
        </p:nvSpPr>
        <p:spPr/>
        <p:txBody>
          <a:bodyPr/>
          <a:lstStyle/>
          <a:p>
            <a:fld id="{8F078C58-1DC3-41A8-B366-47852674BACF}" type="slidenum">
              <a:rPr lang="fr-FR" smtClean="0"/>
              <a:t>‹N°›</a:t>
            </a:fld>
            <a:endParaRPr lang="fr-FR"/>
          </a:p>
        </p:txBody>
      </p:sp>
    </p:spTree>
    <p:extLst>
      <p:ext uri="{BB962C8B-B14F-4D97-AF65-F5344CB8AC3E}">
        <p14:creationId xmlns:p14="http://schemas.microsoft.com/office/powerpoint/2010/main" val="340240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9616D7-AFC3-362E-EBDB-9F5BB7D0397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71D4C81-B112-7BA2-CF0A-4FDF82CB25C6}"/>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1644037-8528-E0CE-712D-B5A9082848AA}"/>
              </a:ext>
            </a:extLst>
          </p:cNvPr>
          <p:cNvSpPr>
            <a:spLocks noGrp="1"/>
          </p:cNvSpPr>
          <p:nvPr>
            <p:ph type="dt" sz="half" idx="10"/>
          </p:nvPr>
        </p:nvSpPr>
        <p:spPr/>
        <p:txBody>
          <a:bodyPr/>
          <a:lstStyle/>
          <a:p>
            <a:fld id="{2460B5BE-7EB6-4821-8CB0-DD1298CD2278}" type="datetimeFigureOut">
              <a:rPr lang="fr-FR" smtClean="0"/>
              <a:t>15/02/2026</a:t>
            </a:fld>
            <a:endParaRPr lang="fr-FR"/>
          </a:p>
        </p:txBody>
      </p:sp>
      <p:sp>
        <p:nvSpPr>
          <p:cNvPr id="5" name="Espace réservé du pied de page 4">
            <a:extLst>
              <a:ext uri="{FF2B5EF4-FFF2-40B4-BE49-F238E27FC236}">
                <a16:creationId xmlns:a16="http://schemas.microsoft.com/office/drawing/2014/main" id="{94ADBC60-3D95-B87C-144D-9905D37F962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DA6448D-F55E-E986-9C4D-5DB7E20E1B47}"/>
              </a:ext>
            </a:extLst>
          </p:cNvPr>
          <p:cNvSpPr>
            <a:spLocks noGrp="1"/>
          </p:cNvSpPr>
          <p:nvPr>
            <p:ph type="sldNum" sz="quarter" idx="12"/>
          </p:nvPr>
        </p:nvSpPr>
        <p:spPr/>
        <p:txBody>
          <a:bodyPr/>
          <a:lstStyle/>
          <a:p>
            <a:fld id="{8F078C58-1DC3-41A8-B366-47852674BACF}" type="slidenum">
              <a:rPr lang="fr-FR" smtClean="0"/>
              <a:t>‹N°›</a:t>
            </a:fld>
            <a:endParaRPr lang="fr-FR"/>
          </a:p>
        </p:txBody>
      </p:sp>
    </p:spTree>
    <p:extLst>
      <p:ext uri="{BB962C8B-B14F-4D97-AF65-F5344CB8AC3E}">
        <p14:creationId xmlns:p14="http://schemas.microsoft.com/office/powerpoint/2010/main" val="3395994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852DCE-EA30-C89E-91B0-D6EFE1491471}"/>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45CCB2BB-38F5-C8AC-AB7C-CDA059BED9E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8FA9BCFB-C17B-FC38-A6F4-8E415DC1D7EB}"/>
              </a:ext>
            </a:extLst>
          </p:cNvPr>
          <p:cNvSpPr>
            <a:spLocks noGrp="1"/>
          </p:cNvSpPr>
          <p:nvPr>
            <p:ph type="dt" sz="half" idx="10"/>
          </p:nvPr>
        </p:nvSpPr>
        <p:spPr/>
        <p:txBody>
          <a:bodyPr/>
          <a:lstStyle/>
          <a:p>
            <a:fld id="{2460B5BE-7EB6-4821-8CB0-DD1298CD2278}" type="datetimeFigureOut">
              <a:rPr lang="fr-FR" smtClean="0"/>
              <a:t>15/02/2026</a:t>
            </a:fld>
            <a:endParaRPr lang="fr-FR"/>
          </a:p>
        </p:txBody>
      </p:sp>
      <p:sp>
        <p:nvSpPr>
          <p:cNvPr id="5" name="Espace réservé du pied de page 4">
            <a:extLst>
              <a:ext uri="{FF2B5EF4-FFF2-40B4-BE49-F238E27FC236}">
                <a16:creationId xmlns:a16="http://schemas.microsoft.com/office/drawing/2014/main" id="{0DCDED78-B87B-EF55-EFF0-F43E43EBE1A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35A3093-6B6A-87A8-CF93-0B46EF777B78}"/>
              </a:ext>
            </a:extLst>
          </p:cNvPr>
          <p:cNvSpPr>
            <a:spLocks noGrp="1"/>
          </p:cNvSpPr>
          <p:nvPr>
            <p:ph type="sldNum" sz="quarter" idx="12"/>
          </p:nvPr>
        </p:nvSpPr>
        <p:spPr/>
        <p:txBody>
          <a:bodyPr/>
          <a:lstStyle/>
          <a:p>
            <a:fld id="{8F078C58-1DC3-41A8-B366-47852674BACF}" type="slidenum">
              <a:rPr lang="fr-FR" smtClean="0"/>
              <a:t>‹N°›</a:t>
            </a:fld>
            <a:endParaRPr lang="fr-FR"/>
          </a:p>
        </p:txBody>
      </p:sp>
    </p:spTree>
    <p:extLst>
      <p:ext uri="{BB962C8B-B14F-4D97-AF65-F5344CB8AC3E}">
        <p14:creationId xmlns:p14="http://schemas.microsoft.com/office/powerpoint/2010/main" val="2435288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36C3E9-ACEA-BFE7-AFE8-53D386AECFB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7F9D57F4-DEF6-98B7-28C5-7AE63803CE3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F3630A4D-CBFD-7494-F0EE-97765BF0250B}"/>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81234203-F11B-B6AB-18E7-8E10F1195B86}"/>
              </a:ext>
            </a:extLst>
          </p:cNvPr>
          <p:cNvSpPr>
            <a:spLocks noGrp="1"/>
          </p:cNvSpPr>
          <p:nvPr>
            <p:ph type="dt" sz="half" idx="10"/>
          </p:nvPr>
        </p:nvSpPr>
        <p:spPr/>
        <p:txBody>
          <a:bodyPr/>
          <a:lstStyle/>
          <a:p>
            <a:fld id="{2460B5BE-7EB6-4821-8CB0-DD1298CD2278}" type="datetimeFigureOut">
              <a:rPr lang="fr-FR" smtClean="0"/>
              <a:t>15/02/2026</a:t>
            </a:fld>
            <a:endParaRPr lang="fr-FR"/>
          </a:p>
        </p:txBody>
      </p:sp>
      <p:sp>
        <p:nvSpPr>
          <p:cNvPr id="6" name="Espace réservé du pied de page 5">
            <a:extLst>
              <a:ext uri="{FF2B5EF4-FFF2-40B4-BE49-F238E27FC236}">
                <a16:creationId xmlns:a16="http://schemas.microsoft.com/office/drawing/2014/main" id="{F4A3507E-8618-7701-C4E8-E2C766E1254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643270F-0D69-D5D2-7556-B1001278FDB0}"/>
              </a:ext>
            </a:extLst>
          </p:cNvPr>
          <p:cNvSpPr>
            <a:spLocks noGrp="1"/>
          </p:cNvSpPr>
          <p:nvPr>
            <p:ph type="sldNum" sz="quarter" idx="12"/>
          </p:nvPr>
        </p:nvSpPr>
        <p:spPr/>
        <p:txBody>
          <a:bodyPr/>
          <a:lstStyle/>
          <a:p>
            <a:fld id="{8F078C58-1DC3-41A8-B366-47852674BACF}" type="slidenum">
              <a:rPr lang="fr-FR" smtClean="0"/>
              <a:t>‹N°›</a:t>
            </a:fld>
            <a:endParaRPr lang="fr-FR"/>
          </a:p>
        </p:txBody>
      </p:sp>
    </p:spTree>
    <p:extLst>
      <p:ext uri="{BB962C8B-B14F-4D97-AF65-F5344CB8AC3E}">
        <p14:creationId xmlns:p14="http://schemas.microsoft.com/office/powerpoint/2010/main" val="3373670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D10C3D-BE72-9BFC-88E0-D3C504304E81}"/>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00769177-CCA9-48B0-5A98-C1D56E4121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61A7D7CD-5929-3A27-89CA-A61EA719E64E}"/>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F83F7AF0-4A32-BE68-7EF3-74CD7B2D66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C237080A-9620-6227-7603-A46AA5A1E627}"/>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167E2D49-4821-CA59-0E86-7FB6F86E3428}"/>
              </a:ext>
            </a:extLst>
          </p:cNvPr>
          <p:cNvSpPr>
            <a:spLocks noGrp="1"/>
          </p:cNvSpPr>
          <p:nvPr>
            <p:ph type="dt" sz="half" idx="10"/>
          </p:nvPr>
        </p:nvSpPr>
        <p:spPr/>
        <p:txBody>
          <a:bodyPr/>
          <a:lstStyle/>
          <a:p>
            <a:fld id="{2460B5BE-7EB6-4821-8CB0-DD1298CD2278}" type="datetimeFigureOut">
              <a:rPr lang="fr-FR" smtClean="0"/>
              <a:t>15/02/2026</a:t>
            </a:fld>
            <a:endParaRPr lang="fr-FR"/>
          </a:p>
        </p:txBody>
      </p:sp>
      <p:sp>
        <p:nvSpPr>
          <p:cNvPr id="8" name="Espace réservé du pied de page 7">
            <a:extLst>
              <a:ext uri="{FF2B5EF4-FFF2-40B4-BE49-F238E27FC236}">
                <a16:creationId xmlns:a16="http://schemas.microsoft.com/office/drawing/2014/main" id="{E5163155-BC7A-D0BB-FF41-8D4E1F84044B}"/>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77DE5A00-714A-C8E2-F559-EA8719FCC280}"/>
              </a:ext>
            </a:extLst>
          </p:cNvPr>
          <p:cNvSpPr>
            <a:spLocks noGrp="1"/>
          </p:cNvSpPr>
          <p:nvPr>
            <p:ph type="sldNum" sz="quarter" idx="12"/>
          </p:nvPr>
        </p:nvSpPr>
        <p:spPr/>
        <p:txBody>
          <a:bodyPr/>
          <a:lstStyle/>
          <a:p>
            <a:fld id="{8F078C58-1DC3-41A8-B366-47852674BACF}" type="slidenum">
              <a:rPr lang="fr-FR" smtClean="0"/>
              <a:t>‹N°›</a:t>
            </a:fld>
            <a:endParaRPr lang="fr-FR"/>
          </a:p>
        </p:txBody>
      </p:sp>
    </p:spTree>
    <p:extLst>
      <p:ext uri="{BB962C8B-B14F-4D97-AF65-F5344CB8AC3E}">
        <p14:creationId xmlns:p14="http://schemas.microsoft.com/office/powerpoint/2010/main" val="20762207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320A4A-EDFF-87A3-69FF-D5E6F54CE7E9}"/>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2D161129-A9A4-6E7B-3B51-E0A02E92916B}"/>
              </a:ext>
            </a:extLst>
          </p:cNvPr>
          <p:cNvSpPr>
            <a:spLocks noGrp="1"/>
          </p:cNvSpPr>
          <p:nvPr>
            <p:ph type="dt" sz="half" idx="10"/>
          </p:nvPr>
        </p:nvSpPr>
        <p:spPr/>
        <p:txBody>
          <a:bodyPr/>
          <a:lstStyle/>
          <a:p>
            <a:fld id="{2460B5BE-7EB6-4821-8CB0-DD1298CD2278}" type="datetimeFigureOut">
              <a:rPr lang="fr-FR" smtClean="0"/>
              <a:t>15/02/2026</a:t>
            </a:fld>
            <a:endParaRPr lang="fr-FR"/>
          </a:p>
        </p:txBody>
      </p:sp>
      <p:sp>
        <p:nvSpPr>
          <p:cNvPr id="4" name="Espace réservé du pied de page 3">
            <a:extLst>
              <a:ext uri="{FF2B5EF4-FFF2-40B4-BE49-F238E27FC236}">
                <a16:creationId xmlns:a16="http://schemas.microsoft.com/office/drawing/2014/main" id="{941BD6EF-9A46-BB29-0BF1-084CB37C93D6}"/>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BAEA0F66-7D2D-FC79-57C2-CE63A7E6933D}"/>
              </a:ext>
            </a:extLst>
          </p:cNvPr>
          <p:cNvSpPr>
            <a:spLocks noGrp="1"/>
          </p:cNvSpPr>
          <p:nvPr>
            <p:ph type="sldNum" sz="quarter" idx="12"/>
          </p:nvPr>
        </p:nvSpPr>
        <p:spPr/>
        <p:txBody>
          <a:bodyPr/>
          <a:lstStyle/>
          <a:p>
            <a:fld id="{8F078C58-1DC3-41A8-B366-47852674BACF}" type="slidenum">
              <a:rPr lang="fr-FR" smtClean="0"/>
              <a:t>‹N°›</a:t>
            </a:fld>
            <a:endParaRPr lang="fr-FR"/>
          </a:p>
        </p:txBody>
      </p:sp>
    </p:spTree>
    <p:extLst>
      <p:ext uri="{BB962C8B-B14F-4D97-AF65-F5344CB8AC3E}">
        <p14:creationId xmlns:p14="http://schemas.microsoft.com/office/powerpoint/2010/main" val="1452462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9DD511C-A13F-2026-B72A-2B2050DFD600}"/>
              </a:ext>
            </a:extLst>
          </p:cNvPr>
          <p:cNvSpPr>
            <a:spLocks noGrp="1"/>
          </p:cNvSpPr>
          <p:nvPr>
            <p:ph type="dt" sz="half" idx="10"/>
          </p:nvPr>
        </p:nvSpPr>
        <p:spPr/>
        <p:txBody>
          <a:bodyPr/>
          <a:lstStyle/>
          <a:p>
            <a:fld id="{2460B5BE-7EB6-4821-8CB0-DD1298CD2278}" type="datetimeFigureOut">
              <a:rPr lang="fr-FR" smtClean="0"/>
              <a:t>15/02/2026</a:t>
            </a:fld>
            <a:endParaRPr lang="fr-FR"/>
          </a:p>
        </p:txBody>
      </p:sp>
      <p:sp>
        <p:nvSpPr>
          <p:cNvPr id="3" name="Espace réservé du pied de page 2">
            <a:extLst>
              <a:ext uri="{FF2B5EF4-FFF2-40B4-BE49-F238E27FC236}">
                <a16:creationId xmlns:a16="http://schemas.microsoft.com/office/drawing/2014/main" id="{1EBB18B6-F9D2-8737-6BE1-59C36104FBAC}"/>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B0082883-4202-1959-B325-39C63F4F5379}"/>
              </a:ext>
            </a:extLst>
          </p:cNvPr>
          <p:cNvSpPr>
            <a:spLocks noGrp="1"/>
          </p:cNvSpPr>
          <p:nvPr>
            <p:ph type="sldNum" sz="quarter" idx="12"/>
          </p:nvPr>
        </p:nvSpPr>
        <p:spPr/>
        <p:txBody>
          <a:bodyPr/>
          <a:lstStyle/>
          <a:p>
            <a:fld id="{8F078C58-1DC3-41A8-B366-47852674BACF}" type="slidenum">
              <a:rPr lang="fr-FR" smtClean="0"/>
              <a:t>‹N°›</a:t>
            </a:fld>
            <a:endParaRPr lang="fr-FR"/>
          </a:p>
        </p:txBody>
      </p:sp>
    </p:spTree>
    <p:extLst>
      <p:ext uri="{BB962C8B-B14F-4D97-AF65-F5344CB8AC3E}">
        <p14:creationId xmlns:p14="http://schemas.microsoft.com/office/powerpoint/2010/main" val="18554789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D56204-6352-8418-B94F-13FA7000800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5FD91D06-6AB3-2E19-78FE-FDCD1E53E9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0D1B5CE2-3140-1015-0AB2-93D2126C3D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2F31957-CEA6-15DA-BE1F-B41C8667C60B}"/>
              </a:ext>
            </a:extLst>
          </p:cNvPr>
          <p:cNvSpPr>
            <a:spLocks noGrp="1"/>
          </p:cNvSpPr>
          <p:nvPr>
            <p:ph type="dt" sz="half" idx="10"/>
          </p:nvPr>
        </p:nvSpPr>
        <p:spPr/>
        <p:txBody>
          <a:bodyPr/>
          <a:lstStyle/>
          <a:p>
            <a:fld id="{2460B5BE-7EB6-4821-8CB0-DD1298CD2278}" type="datetimeFigureOut">
              <a:rPr lang="fr-FR" smtClean="0"/>
              <a:t>15/02/2026</a:t>
            </a:fld>
            <a:endParaRPr lang="fr-FR"/>
          </a:p>
        </p:txBody>
      </p:sp>
      <p:sp>
        <p:nvSpPr>
          <p:cNvPr id="6" name="Espace réservé du pied de page 5">
            <a:extLst>
              <a:ext uri="{FF2B5EF4-FFF2-40B4-BE49-F238E27FC236}">
                <a16:creationId xmlns:a16="http://schemas.microsoft.com/office/drawing/2014/main" id="{1D6E247D-9B76-60DA-7114-1D5B7D19470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EEBDDF2-E899-8E53-C955-ACB49F948890}"/>
              </a:ext>
            </a:extLst>
          </p:cNvPr>
          <p:cNvSpPr>
            <a:spLocks noGrp="1"/>
          </p:cNvSpPr>
          <p:nvPr>
            <p:ph type="sldNum" sz="quarter" idx="12"/>
          </p:nvPr>
        </p:nvSpPr>
        <p:spPr/>
        <p:txBody>
          <a:bodyPr/>
          <a:lstStyle/>
          <a:p>
            <a:fld id="{8F078C58-1DC3-41A8-B366-47852674BACF}" type="slidenum">
              <a:rPr lang="fr-FR" smtClean="0"/>
              <a:t>‹N°›</a:t>
            </a:fld>
            <a:endParaRPr lang="fr-FR"/>
          </a:p>
        </p:txBody>
      </p:sp>
    </p:spTree>
    <p:extLst>
      <p:ext uri="{BB962C8B-B14F-4D97-AF65-F5344CB8AC3E}">
        <p14:creationId xmlns:p14="http://schemas.microsoft.com/office/powerpoint/2010/main" val="2560471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FF3430-B36A-024D-1691-6FE6E39AD04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6146963A-AC2A-BC29-6505-45F7DF8925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CA9754D1-F155-F5D4-20E5-1FA909FDA1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86847B1-F1A9-4A12-598C-B9AB4A1F337A}"/>
              </a:ext>
            </a:extLst>
          </p:cNvPr>
          <p:cNvSpPr>
            <a:spLocks noGrp="1"/>
          </p:cNvSpPr>
          <p:nvPr>
            <p:ph type="dt" sz="half" idx="10"/>
          </p:nvPr>
        </p:nvSpPr>
        <p:spPr/>
        <p:txBody>
          <a:bodyPr/>
          <a:lstStyle/>
          <a:p>
            <a:fld id="{2460B5BE-7EB6-4821-8CB0-DD1298CD2278}" type="datetimeFigureOut">
              <a:rPr lang="fr-FR" smtClean="0"/>
              <a:t>15/02/2026</a:t>
            </a:fld>
            <a:endParaRPr lang="fr-FR"/>
          </a:p>
        </p:txBody>
      </p:sp>
      <p:sp>
        <p:nvSpPr>
          <p:cNvPr id="6" name="Espace réservé du pied de page 5">
            <a:extLst>
              <a:ext uri="{FF2B5EF4-FFF2-40B4-BE49-F238E27FC236}">
                <a16:creationId xmlns:a16="http://schemas.microsoft.com/office/drawing/2014/main" id="{D122228F-5138-039D-FA5E-31CD9B54313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7EB0B574-626A-41E0-D3B5-778DCBE94DCA}"/>
              </a:ext>
            </a:extLst>
          </p:cNvPr>
          <p:cNvSpPr>
            <a:spLocks noGrp="1"/>
          </p:cNvSpPr>
          <p:nvPr>
            <p:ph type="sldNum" sz="quarter" idx="12"/>
          </p:nvPr>
        </p:nvSpPr>
        <p:spPr/>
        <p:txBody>
          <a:bodyPr/>
          <a:lstStyle/>
          <a:p>
            <a:fld id="{8F078C58-1DC3-41A8-B366-47852674BACF}" type="slidenum">
              <a:rPr lang="fr-FR" smtClean="0"/>
              <a:t>‹N°›</a:t>
            </a:fld>
            <a:endParaRPr lang="fr-FR"/>
          </a:p>
        </p:txBody>
      </p:sp>
    </p:spTree>
    <p:extLst>
      <p:ext uri="{BB962C8B-B14F-4D97-AF65-F5344CB8AC3E}">
        <p14:creationId xmlns:p14="http://schemas.microsoft.com/office/powerpoint/2010/main" val="369703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7DFD6A7-1BE6-3750-6029-C8D4B037A6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3B111D68-C7F4-DCEF-6FB5-6E32A277F2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78A106F-0478-0414-022B-C521A4BE80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460B5BE-7EB6-4821-8CB0-DD1298CD2278}" type="datetimeFigureOut">
              <a:rPr lang="fr-FR" smtClean="0"/>
              <a:t>15/02/2026</a:t>
            </a:fld>
            <a:endParaRPr lang="fr-FR"/>
          </a:p>
        </p:txBody>
      </p:sp>
      <p:sp>
        <p:nvSpPr>
          <p:cNvPr id="5" name="Espace réservé du pied de page 4">
            <a:extLst>
              <a:ext uri="{FF2B5EF4-FFF2-40B4-BE49-F238E27FC236}">
                <a16:creationId xmlns:a16="http://schemas.microsoft.com/office/drawing/2014/main" id="{478ADB26-63E1-EC4F-0D2D-D29E92B53A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C8D4FEC2-61F2-5104-2634-CAE2B85A4D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F078C58-1DC3-41A8-B366-47852674BACF}" type="slidenum">
              <a:rPr lang="fr-FR" smtClean="0"/>
              <a:t>‹N°›</a:t>
            </a:fld>
            <a:endParaRPr lang="fr-FR"/>
          </a:p>
        </p:txBody>
      </p:sp>
    </p:spTree>
    <p:extLst>
      <p:ext uri="{BB962C8B-B14F-4D97-AF65-F5344CB8AC3E}">
        <p14:creationId xmlns:p14="http://schemas.microsoft.com/office/powerpoint/2010/main" val="25596317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0DD754-3884-21B3-7BA5-A3DBBE3DB072}"/>
              </a:ext>
            </a:extLst>
          </p:cNvPr>
          <p:cNvSpPr>
            <a:spLocks noGrp="1"/>
          </p:cNvSpPr>
          <p:nvPr>
            <p:ph type="ctrTitle"/>
          </p:nvPr>
        </p:nvSpPr>
        <p:spPr>
          <a:xfrm>
            <a:off x="1435510" y="0"/>
            <a:ext cx="9144000" cy="2387600"/>
          </a:xfrm>
        </p:spPr>
        <p:txBody>
          <a:bodyPr/>
          <a:lstStyle/>
          <a:p>
            <a:r>
              <a:rPr lang="fr-FR" dirty="0">
                <a:solidFill>
                  <a:srgbClr val="FF0000"/>
                </a:solidFill>
              </a:rPr>
              <a:t>La gestion rationnelle de l'eau</a:t>
            </a:r>
          </a:p>
        </p:txBody>
      </p:sp>
      <p:pic>
        <p:nvPicPr>
          <p:cNvPr id="8" name="Image 7" descr="Une image contenant liquide, fluide, goutte, eau&#10;&#10;Le contenu généré par l’IA peut être incorrect.">
            <a:extLst>
              <a:ext uri="{FF2B5EF4-FFF2-40B4-BE49-F238E27FC236}">
                <a16:creationId xmlns:a16="http://schemas.microsoft.com/office/drawing/2014/main" id="{4EEC7E86-83CE-BB9F-8E85-C814E9BAD8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0348" y="2927512"/>
            <a:ext cx="6411173" cy="30857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982534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87C8E6D-0AFC-3B00-9E28-EFEF4B5E886B}"/>
              </a:ext>
            </a:extLst>
          </p:cNvPr>
          <p:cNvSpPr>
            <a:spLocks noGrp="1"/>
          </p:cNvSpPr>
          <p:nvPr>
            <p:ph idx="1"/>
          </p:nvPr>
        </p:nvSpPr>
        <p:spPr>
          <a:xfrm>
            <a:off x="120445" y="124644"/>
            <a:ext cx="11747090" cy="6590788"/>
          </a:xfrm>
        </p:spPr>
        <p:txBody>
          <a:bodyPr/>
          <a:lstStyle/>
          <a:p>
            <a:pPr marL="0" indent="0">
              <a:buNone/>
            </a:pPr>
            <a:r>
              <a:rPr lang="fr-FR" dirty="0">
                <a:solidFill>
                  <a:srgbClr val="002060"/>
                </a:solidFill>
              </a:rPr>
              <a:t>C\Réparer les "Passoires" (Infrastructures)</a:t>
            </a:r>
          </a:p>
          <a:p>
            <a:pPr marL="0" indent="0">
              <a:buNone/>
            </a:pPr>
            <a:r>
              <a:rPr lang="fr-FR" dirty="0"/>
              <a:t>Près de 25% à 30% de l'eau est perdue dans les fuites des réseaux de la SONEDE et des groupements de développement (GDA).</a:t>
            </a:r>
          </a:p>
          <a:p>
            <a:pPr marL="0" indent="0">
              <a:buNone/>
            </a:pPr>
            <a:r>
              <a:rPr lang="fr-FR" dirty="0">
                <a:solidFill>
                  <a:schemeClr val="accent3">
                    <a:lumMod val="60000"/>
                    <a:lumOff val="40000"/>
                  </a:schemeClr>
                </a:solidFill>
              </a:rPr>
              <a:t>Digitalisation du réseau </a:t>
            </a:r>
            <a:r>
              <a:rPr lang="fr-FR" dirty="0"/>
              <a:t>: Installer des compteurs intelligents et des capteurs de pression pour détecter et réparer les fuites en temps réel.</a:t>
            </a:r>
          </a:p>
          <a:p>
            <a:pPr marL="0" indent="0">
              <a:buNone/>
            </a:pPr>
            <a:r>
              <a:rPr lang="fr-FR" dirty="0">
                <a:solidFill>
                  <a:schemeClr val="accent3">
                    <a:lumMod val="60000"/>
                    <a:lumOff val="40000"/>
                  </a:schemeClr>
                </a:solidFill>
              </a:rPr>
              <a:t>Réhabilitation des barrages </a:t>
            </a:r>
            <a:r>
              <a:rPr lang="fr-FR" dirty="0"/>
              <a:t>: Le curage (enlever la boue) pour récupérer la capacité de stockage perdue au fil des décennies.</a:t>
            </a:r>
          </a:p>
        </p:txBody>
      </p:sp>
      <p:pic>
        <p:nvPicPr>
          <p:cNvPr id="2050" name="Picture 2" descr="Réhabilitation des systèmes d'eau potable en Tunisie">
            <a:extLst>
              <a:ext uri="{FF2B5EF4-FFF2-40B4-BE49-F238E27FC236}">
                <a16:creationId xmlns:a16="http://schemas.microsoft.com/office/drawing/2014/main" id="{F65C9B15-8BED-209A-53AD-85DFAEAA07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3990" y="3429000"/>
            <a:ext cx="7620000" cy="32864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5753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F92C2CB-9EC9-6A33-66FB-5442DF32F724}"/>
              </a:ext>
            </a:extLst>
          </p:cNvPr>
          <p:cNvSpPr>
            <a:spLocks noGrp="1"/>
          </p:cNvSpPr>
          <p:nvPr>
            <p:ph idx="1"/>
          </p:nvPr>
        </p:nvSpPr>
        <p:spPr>
          <a:xfrm>
            <a:off x="189269" y="183637"/>
            <a:ext cx="11796253" cy="6403975"/>
          </a:xfrm>
        </p:spPr>
        <p:txBody>
          <a:bodyPr/>
          <a:lstStyle/>
          <a:p>
            <a:pPr marL="0" indent="0">
              <a:buNone/>
            </a:pPr>
            <a:r>
              <a:rPr lang="fr-FR" dirty="0">
                <a:solidFill>
                  <a:srgbClr val="002060"/>
                </a:solidFill>
              </a:rPr>
              <a:t>D\ Réforme du "Code des Eaux" et Sensibilisation</a:t>
            </a:r>
          </a:p>
          <a:p>
            <a:pPr marL="0" indent="0">
              <a:buNone/>
            </a:pPr>
            <a:r>
              <a:rPr lang="fr-FR" dirty="0"/>
              <a:t>La solution est aussi politique et comportementale.</a:t>
            </a:r>
          </a:p>
          <a:p>
            <a:pPr marL="0" indent="0">
              <a:buNone/>
            </a:pPr>
            <a:r>
              <a:rPr lang="fr-FR" dirty="0">
                <a:solidFill>
                  <a:schemeClr val="accent3">
                    <a:lumMod val="60000"/>
                    <a:lumOff val="40000"/>
                  </a:schemeClr>
                </a:solidFill>
              </a:rPr>
              <a:t>Le Nouveau Code des Eaux </a:t>
            </a:r>
            <a:r>
              <a:rPr lang="fr-FR" dirty="0"/>
              <a:t>: Une loi plus stricte pour sanctionner les forages illicites et encourager la création d'une instance de régulation indépendante.</a:t>
            </a:r>
          </a:p>
          <a:p>
            <a:pPr marL="0" indent="0">
              <a:buNone/>
            </a:pPr>
            <a:r>
              <a:rPr lang="fr-FR" dirty="0">
                <a:solidFill>
                  <a:schemeClr val="accent3">
                    <a:lumMod val="60000"/>
                    <a:lumOff val="40000"/>
                  </a:schemeClr>
                </a:solidFill>
              </a:rPr>
              <a:t>Tarification progressive </a:t>
            </a:r>
            <a:r>
              <a:rPr lang="fr-FR" dirty="0"/>
              <a:t>: Faire payer l'eau à son </a:t>
            </a:r>
          </a:p>
          <a:p>
            <a:pPr marL="0" indent="0">
              <a:buNone/>
            </a:pPr>
            <a:r>
              <a:rPr lang="fr-FR" dirty="0"/>
              <a:t>juste prix pour les gros consommateurs</a:t>
            </a:r>
          </a:p>
          <a:p>
            <a:pPr marL="0" indent="0">
              <a:buNone/>
            </a:pPr>
            <a:r>
              <a:rPr lang="fr-FR" dirty="0"/>
              <a:t> (piscines, industries) tout en protégeant </a:t>
            </a:r>
          </a:p>
          <a:p>
            <a:pPr marL="0" indent="0">
              <a:buNone/>
            </a:pPr>
            <a:r>
              <a:rPr lang="fr-FR" dirty="0"/>
              <a:t>l'accès vital pour les ménages modestes.</a:t>
            </a:r>
          </a:p>
          <a:p>
            <a:pPr marL="0" indent="0">
              <a:buNone/>
            </a:pPr>
            <a:r>
              <a:rPr lang="fr-FR" dirty="0">
                <a:solidFill>
                  <a:schemeClr val="accent3">
                    <a:lumMod val="60000"/>
                    <a:lumOff val="40000"/>
                  </a:schemeClr>
                </a:solidFill>
              </a:rPr>
              <a:t>Le retour aux traditions </a:t>
            </a:r>
            <a:r>
              <a:rPr lang="fr-FR" dirty="0"/>
              <a:t>: Valoriser les </a:t>
            </a:r>
            <a:r>
              <a:rPr lang="fr-FR" dirty="0" err="1"/>
              <a:t>majels</a:t>
            </a:r>
            <a:r>
              <a:rPr lang="fr-FR" dirty="0"/>
              <a:t> </a:t>
            </a:r>
          </a:p>
          <a:p>
            <a:pPr marL="0" indent="0">
              <a:buNone/>
            </a:pPr>
            <a:r>
              <a:rPr lang="fr-FR" dirty="0"/>
              <a:t>et </a:t>
            </a:r>
            <a:r>
              <a:rPr lang="fr-FR" dirty="0" err="1"/>
              <a:t>feskias</a:t>
            </a:r>
            <a:r>
              <a:rPr lang="fr-FR" dirty="0"/>
              <a:t> (citernes romaines/traditionnelles)</a:t>
            </a:r>
          </a:p>
          <a:p>
            <a:pPr marL="0" indent="0">
              <a:buNone/>
            </a:pPr>
            <a:r>
              <a:rPr lang="fr-FR" dirty="0"/>
              <a:t> dans les nouvelles constructions pour la</a:t>
            </a:r>
          </a:p>
          <a:p>
            <a:pPr marL="0" indent="0">
              <a:buNone/>
            </a:pPr>
            <a:r>
              <a:rPr lang="fr-FR" dirty="0"/>
              <a:t> collecte des eaux de pluie.</a:t>
            </a:r>
          </a:p>
        </p:txBody>
      </p:sp>
      <p:pic>
        <p:nvPicPr>
          <p:cNvPr id="5" name="Image 4" descr="Untitled">
            <a:extLst>
              <a:ext uri="{FF2B5EF4-FFF2-40B4-BE49-F238E27FC236}">
                <a16:creationId xmlns:a16="http://schemas.microsoft.com/office/drawing/2014/main" id="{2D0F2E73-D42C-01D9-62D7-C6E59F2E5EF3}"/>
              </a:ext>
            </a:extLst>
          </p:cNvPr>
          <p:cNvPicPr>
            <a:picLocks noChangeAspect="1"/>
          </p:cNvPicPr>
          <p:nvPr/>
        </p:nvPicPr>
        <p:blipFill>
          <a:blip r:embed="rId2"/>
          <a:srcRect l="161" t="39262" r="-548" b="13572"/>
          <a:stretch>
            <a:fillRect/>
          </a:stretch>
        </p:blipFill>
        <p:spPr>
          <a:xfrm>
            <a:off x="7531511" y="2969342"/>
            <a:ext cx="4178710" cy="25563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20023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B9B0FB-842A-C1BB-B6EF-8F0512D8E73A}"/>
              </a:ext>
            </a:extLst>
          </p:cNvPr>
          <p:cNvSpPr>
            <a:spLocks noGrp="1"/>
          </p:cNvSpPr>
          <p:nvPr>
            <p:ph type="title"/>
          </p:nvPr>
        </p:nvSpPr>
        <p:spPr>
          <a:xfrm>
            <a:off x="189271" y="99654"/>
            <a:ext cx="10515600" cy="942565"/>
          </a:xfrm>
        </p:spPr>
        <p:txBody>
          <a:bodyPr/>
          <a:lstStyle/>
          <a:p>
            <a:r>
              <a:rPr lang="fr-FR" dirty="0">
                <a:solidFill>
                  <a:srgbClr val="C00000"/>
                </a:solidFill>
              </a:rPr>
              <a:t>Conclusion:</a:t>
            </a:r>
          </a:p>
        </p:txBody>
      </p:sp>
      <p:sp>
        <p:nvSpPr>
          <p:cNvPr id="3" name="Espace réservé du contenu 2">
            <a:extLst>
              <a:ext uri="{FF2B5EF4-FFF2-40B4-BE49-F238E27FC236}">
                <a16:creationId xmlns:a16="http://schemas.microsoft.com/office/drawing/2014/main" id="{942357CC-FCB9-BC08-98E4-47B20F382D36}"/>
              </a:ext>
            </a:extLst>
          </p:cNvPr>
          <p:cNvSpPr>
            <a:spLocks noGrp="1"/>
          </p:cNvSpPr>
          <p:nvPr>
            <p:ph idx="1"/>
          </p:nvPr>
        </p:nvSpPr>
        <p:spPr>
          <a:xfrm>
            <a:off x="189271" y="1042218"/>
            <a:ext cx="11813458" cy="5716127"/>
          </a:xfrm>
        </p:spPr>
        <p:txBody>
          <a:bodyPr>
            <a:normAutofit lnSpcReduction="10000"/>
          </a:bodyPr>
          <a:lstStyle/>
          <a:p>
            <a:pPr marL="0" indent="0">
              <a:buNone/>
            </a:pPr>
            <a:r>
              <a:rPr lang="fr-FR" dirty="0">
                <a:solidFill>
                  <a:schemeClr val="accent5">
                    <a:lumMod val="75000"/>
                  </a:schemeClr>
                </a:solidFill>
              </a:rPr>
              <a:t>A\Vers une nouvelle culture de l’eau</a:t>
            </a:r>
          </a:p>
          <a:p>
            <a:pPr marL="0" indent="0">
              <a:buNone/>
            </a:pPr>
            <a:r>
              <a:rPr lang="fr-FR" dirty="0"/>
              <a:t>La Tunisie se trouve aujourd'hui à un carrefour historique. Le temps où l'eau était considérée comme une ressource inépuisable et acquise est définitivement révolu. Face à un stress hydrique structurel et à l'imprévisibilité d'un climat qui se durcit, la gestion de l'eau n'est plus seulement un défi technique, c'est un enjeu de sécurité nationale.</a:t>
            </a:r>
          </a:p>
          <a:p>
            <a:pPr marL="0" indent="0">
              <a:buNone/>
            </a:pPr>
            <a:r>
              <a:rPr lang="fr-FR" b="1" i="1" dirty="0">
                <a:solidFill>
                  <a:srgbClr val="002060"/>
                </a:solidFill>
              </a:rPr>
              <a:t>Les trois piliers de la résilience:</a:t>
            </a:r>
          </a:p>
          <a:p>
            <a:pPr marL="0" indent="0">
              <a:buNone/>
            </a:pPr>
            <a:r>
              <a:rPr lang="fr-FR" dirty="0"/>
              <a:t>Pour assurer son avenir hydrique, la Tunisie doit transformer ses menaces en opportunités à travers :</a:t>
            </a:r>
          </a:p>
          <a:p>
            <a:pPr marL="0" indent="0">
              <a:buNone/>
            </a:pPr>
            <a:r>
              <a:rPr lang="fr-FR" dirty="0">
                <a:solidFill>
                  <a:schemeClr val="accent3">
                    <a:lumMod val="60000"/>
                    <a:lumOff val="40000"/>
                  </a:schemeClr>
                </a:solidFill>
              </a:rPr>
              <a:t>L'Innovation</a:t>
            </a:r>
            <a:r>
              <a:rPr lang="fr-FR" dirty="0"/>
              <a:t> : Généraliser le dessalement et la réutilisation des eaux usées pour ne plus dépendre uniquement du ciel.</a:t>
            </a:r>
          </a:p>
          <a:p>
            <a:pPr marL="0" indent="0">
              <a:buNone/>
            </a:pPr>
            <a:r>
              <a:rPr lang="fr-FR" dirty="0">
                <a:solidFill>
                  <a:schemeClr val="accent3">
                    <a:lumMod val="60000"/>
                    <a:lumOff val="40000"/>
                  </a:schemeClr>
                </a:solidFill>
              </a:rPr>
              <a:t>L'Efficience</a:t>
            </a:r>
            <a:r>
              <a:rPr lang="fr-FR" dirty="0"/>
              <a:t> : Passer d'une logique de "recherche de l'offre" à une "maîtrise de la demande", particulièrement dans le secteur agricole qui reste le premier levier de changement. </a:t>
            </a:r>
          </a:p>
        </p:txBody>
      </p:sp>
    </p:spTree>
    <p:extLst>
      <p:ext uri="{BB962C8B-B14F-4D97-AF65-F5344CB8AC3E}">
        <p14:creationId xmlns:p14="http://schemas.microsoft.com/office/powerpoint/2010/main" val="3058628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B09673C-E9B7-E030-5C9B-3B9723DB1152}"/>
              </a:ext>
            </a:extLst>
          </p:cNvPr>
          <p:cNvSpPr>
            <a:spLocks noGrp="1"/>
          </p:cNvSpPr>
          <p:nvPr>
            <p:ph idx="1"/>
          </p:nvPr>
        </p:nvSpPr>
        <p:spPr>
          <a:xfrm>
            <a:off x="290052" y="248264"/>
            <a:ext cx="11611896" cy="6361471"/>
          </a:xfrm>
        </p:spPr>
        <p:txBody>
          <a:bodyPr/>
          <a:lstStyle/>
          <a:p>
            <a:pPr marL="0" indent="0">
              <a:buNone/>
            </a:pPr>
            <a:r>
              <a:rPr lang="fr-FR" dirty="0">
                <a:solidFill>
                  <a:schemeClr val="accent3">
                    <a:lumMod val="60000"/>
                    <a:lumOff val="40000"/>
                  </a:schemeClr>
                </a:solidFill>
              </a:rPr>
              <a:t>La Citoyenneté </a:t>
            </a:r>
            <a:r>
              <a:rPr lang="fr-FR" dirty="0"/>
              <a:t>: Réinventer notre rapport quotidien à l'eau, en mariant les savoir-faire ancestraux (collecte des eaux de pluie) aux technologies modernes (capteurs intelligents).</a:t>
            </a:r>
          </a:p>
          <a:p>
            <a:pPr marL="0" indent="0">
              <a:buNone/>
            </a:pPr>
            <a:r>
              <a:rPr lang="fr-FR" dirty="0">
                <a:solidFill>
                  <a:schemeClr val="accent5">
                    <a:lumMod val="50000"/>
                  </a:schemeClr>
                </a:solidFill>
              </a:rPr>
              <a:t>L'essentiel à retenir </a:t>
            </a:r>
            <a:r>
              <a:rPr lang="fr-FR" dirty="0"/>
              <a:t>: Chaque mètre cube économisé aujourd'hui est une garantie pour la stabilité sociale et économique de demain. La gestion rationnelle n'est pas une contrainte, c'est l'assurance d'une Tunisie souveraine et résiliente face aux défis du siècle.</a:t>
            </a:r>
          </a:p>
        </p:txBody>
      </p:sp>
      <p:pic>
        <p:nvPicPr>
          <p:cNvPr id="5" name="Image 4" descr="L'EAU, UN ÉLÉMENT ESSENTIEL QU'IL FAUT PROTÉGER">
            <a:extLst>
              <a:ext uri="{FF2B5EF4-FFF2-40B4-BE49-F238E27FC236}">
                <a16:creationId xmlns:a16="http://schemas.microsoft.com/office/drawing/2014/main" id="{FF864039-738A-F18B-A769-E3E72765FB3F}"/>
              </a:ext>
            </a:extLst>
          </p:cNvPr>
          <p:cNvPicPr>
            <a:picLocks noChangeAspect="1"/>
          </p:cNvPicPr>
          <p:nvPr/>
        </p:nvPicPr>
        <p:blipFill>
          <a:blip r:embed="rId2"/>
          <a:stretch>
            <a:fillRect/>
          </a:stretch>
        </p:blipFill>
        <p:spPr>
          <a:xfrm>
            <a:off x="3018503" y="3429000"/>
            <a:ext cx="5486400" cy="290297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798402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faa3adbdd4fe4385abea83024a972531">
            <a:hlinkClick r:id="" action="ppaction://media"/>
            <a:extLst>
              <a:ext uri="{FF2B5EF4-FFF2-40B4-BE49-F238E27FC236}">
                <a16:creationId xmlns:a16="http://schemas.microsoft.com/office/drawing/2014/main" id="{DC167468-9AE0-1BAC-07B0-FF257CB9AA3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17340" y="1253331"/>
            <a:ext cx="7735888" cy="43513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34704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05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426CE0-4FFB-838B-2A65-4525492E0B92}"/>
              </a:ext>
            </a:extLst>
          </p:cNvPr>
          <p:cNvSpPr>
            <a:spLocks noGrp="1"/>
          </p:cNvSpPr>
          <p:nvPr>
            <p:ph type="title"/>
          </p:nvPr>
        </p:nvSpPr>
        <p:spPr/>
        <p:txBody>
          <a:bodyPr/>
          <a:lstStyle/>
          <a:p>
            <a:r>
              <a:rPr lang="fr-FR" dirty="0">
                <a:solidFill>
                  <a:schemeClr val="accent3">
                    <a:lumMod val="50000"/>
                  </a:schemeClr>
                </a:solidFill>
              </a:rPr>
              <a:t>1. L'angle Écologique et Environnemental</a:t>
            </a:r>
          </a:p>
        </p:txBody>
      </p:sp>
      <p:sp>
        <p:nvSpPr>
          <p:cNvPr id="3" name="Espace réservé du contenu 2">
            <a:extLst>
              <a:ext uri="{FF2B5EF4-FFF2-40B4-BE49-F238E27FC236}">
                <a16:creationId xmlns:a16="http://schemas.microsoft.com/office/drawing/2014/main" id="{5870FFB8-DBBC-0DDE-DC06-FB73329095B5}"/>
              </a:ext>
            </a:extLst>
          </p:cNvPr>
          <p:cNvSpPr>
            <a:spLocks noGrp="1"/>
          </p:cNvSpPr>
          <p:nvPr>
            <p:ph idx="1"/>
          </p:nvPr>
        </p:nvSpPr>
        <p:spPr/>
        <p:txBody>
          <a:bodyPr>
            <a:normAutofit fontScale="85000" lnSpcReduction="20000"/>
          </a:bodyPr>
          <a:lstStyle/>
          <a:p>
            <a:pPr marL="0" indent="0">
              <a:buNone/>
            </a:pPr>
            <a:r>
              <a:rPr lang="fr-FR" dirty="0">
                <a:solidFill>
                  <a:schemeClr val="tx2">
                    <a:lumMod val="75000"/>
                    <a:lumOff val="25000"/>
                  </a:schemeClr>
                </a:solidFill>
              </a:rPr>
              <a:t>A\des facteurs </a:t>
            </a:r>
            <a:r>
              <a:rPr lang="fr-FR" dirty="0" err="1">
                <a:solidFill>
                  <a:schemeClr val="tx2">
                    <a:lumMod val="75000"/>
                    <a:lumOff val="25000"/>
                  </a:schemeClr>
                </a:solidFill>
              </a:rPr>
              <a:t>menacant</a:t>
            </a:r>
            <a:r>
              <a:rPr lang="fr-FR" dirty="0">
                <a:solidFill>
                  <a:schemeClr val="tx2">
                    <a:lumMod val="75000"/>
                    <a:lumOff val="25000"/>
                  </a:schemeClr>
                </a:solidFill>
              </a:rPr>
              <a:t> nos </a:t>
            </a:r>
            <a:r>
              <a:rPr lang="fr-FR" dirty="0" err="1">
                <a:solidFill>
                  <a:schemeClr val="tx2">
                    <a:lumMod val="75000"/>
                    <a:lumOff val="25000"/>
                  </a:schemeClr>
                </a:solidFill>
              </a:rPr>
              <a:t>resources</a:t>
            </a:r>
            <a:r>
              <a:rPr lang="fr-FR" dirty="0">
                <a:solidFill>
                  <a:schemeClr val="tx2">
                    <a:lumMod val="75000"/>
                    <a:lumOff val="25000"/>
                  </a:schemeClr>
                </a:solidFill>
              </a:rPr>
              <a:t> on eau:</a:t>
            </a:r>
          </a:p>
          <a:p>
            <a:pPr marL="0" indent="0">
              <a:buNone/>
            </a:pPr>
            <a:r>
              <a:rPr lang="fr-FR" dirty="0"/>
              <a:t>En Tunisie, la gestion de l’eau n'est pas seulement un défi technique, c'est une véritable course contre la montre écologique. Bien que les pluies de fin 2025 et début 2026 aient apporté une légère "bouffée d'oxygène" (avec des barrages remontant aux alentours de 40% de remplissage), les menaces structurelles restent alarmantes</a:t>
            </a:r>
          </a:p>
          <a:p>
            <a:pPr marL="0" indent="0">
              <a:buNone/>
            </a:pPr>
            <a:r>
              <a:rPr lang="fr-FR" dirty="0">
                <a:solidFill>
                  <a:srgbClr val="FFFF00"/>
                </a:solidFill>
              </a:rPr>
              <a:t>1. Le Stress Hydrique Structurel (La "Pauvreté" en Eau):</a:t>
            </a:r>
          </a:p>
          <a:p>
            <a:pPr marL="0" indent="0">
              <a:buNone/>
            </a:pPr>
            <a:r>
              <a:rPr lang="fr-FR" dirty="0"/>
              <a:t>La Tunisie est bien en dessous du seuil de rareté fixé par l'OMS.</a:t>
            </a:r>
          </a:p>
          <a:p>
            <a:pPr marL="0" indent="0">
              <a:buNone/>
            </a:pPr>
            <a:r>
              <a:rPr lang="fr-FR" dirty="0"/>
              <a:t>Le chiffre clé : Les ressources renouvelables ne dépassent pas 450 </a:t>
            </a:r>
            <a:r>
              <a:rPr lang="fr-FR" dirty="0" err="1"/>
              <a:t>metre</a:t>
            </a:r>
            <a:r>
              <a:rPr lang="fr-FR" dirty="0"/>
              <a:t> cube/an/habitant, alors que le seuil de pénurie absolue est de 500 </a:t>
            </a:r>
            <a:r>
              <a:rPr lang="fr-FR" dirty="0" err="1"/>
              <a:t>metre</a:t>
            </a:r>
            <a:r>
              <a:rPr lang="fr-FR" dirty="0"/>
              <a:t> cube</a:t>
            </a:r>
          </a:p>
          <a:p>
            <a:pPr marL="0" indent="0">
              <a:buNone/>
            </a:pPr>
            <a:r>
              <a:rPr lang="fr-FR" dirty="0">
                <a:solidFill>
                  <a:schemeClr val="accent3">
                    <a:lumMod val="75000"/>
                  </a:schemeClr>
                </a:solidFill>
              </a:rPr>
              <a:t>La tendance </a:t>
            </a:r>
            <a:r>
              <a:rPr lang="fr-FR" dirty="0"/>
              <a:t>: D'ici 2030, ce chiffre pourrait tomber à 315 </a:t>
            </a:r>
            <a:r>
              <a:rPr lang="fr-FR" dirty="0" err="1"/>
              <a:t>metre</a:t>
            </a:r>
            <a:r>
              <a:rPr lang="fr-FR" dirty="0"/>
              <a:t> cube</a:t>
            </a:r>
          </a:p>
          <a:p>
            <a:pPr marL="0" indent="0">
              <a:buNone/>
            </a:pPr>
            <a:r>
              <a:rPr lang="fr-FR" dirty="0"/>
              <a:t> ,On ne gère plus un stock, on gère une pénurie.</a:t>
            </a:r>
          </a:p>
        </p:txBody>
      </p:sp>
    </p:spTree>
    <p:extLst>
      <p:ext uri="{BB962C8B-B14F-4D97-AF65-F5344CB8AC3E}">
        <p14:creationId xmlns:p14="http://schemas.microsoft.com/office/powerpoint/2010/main" val="4022340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61E166D-EAA4-8D7D-6251-BA5D33A534A8}"/>
              </a:ext>
            </a:extLst>
          </p:cNvPr>
          <p:cNvSpPr>
            <a:spLocks noGrp="1"/>
          </p:cNvSpPr>
          <p:nvPr>
            <p:ph idx="1"/>
          </p:nvPr>
        </p:nvSpPr>
        <p:spPr>
          <a:xfrm>
            <a:off x="159773" y="213135"/>
            <a:ext cx="11904407" cy="6462968"/>
          </a:xfrm>
        </p:spPr>
        <p:txBody>
          <a:bodyPr/>
          <a:lstStyle/>
          <a:p>
            <a:pPr marL="0" indent="0">
              <a:buNone/>
            </a:pPr>
            <a:r>
              <a:rPr lang="fr-FR" dirty="0">
                <a:solidFill>
                  <a:schemeClr val="tx2">
                    <a:lumMod val="75000"/>
                    <a:lumOff val="25000"/>
                  </a:schemeClr>
                </a:solidFill>
              </a:rPr>
              <a:t>B\ Le Changement Climatique : Des Extrêmes Violents:</a:t>
            </a:r>
          </a:p>
          <a:p>
            <a:pPr marL="0" indent="0">
              <a:buNone/>
            </a:pPr>
            <a:r>
              <a:rPr lang="fr-FR" dirty="0"/>
              <a:t>Le climat tunisien se "</a:t>
            </a:r>
            <a:r>
              <a:rPr lang="fr-FR" dirty="0" err="1"/>
              <a:t>saharise</a:t>
            </a:r>
            <a:r>
              <a:rPr lang="fr-FR" dirty="0"/>
              <a:t>". On observe :</a:t>
            </a:r>
          </a:p>
          <a:p>
            <a:pPr marL="0" indent="0">
              <a:buNone/>
            </a:pPr>
            <a:r>
              <a:rPr lang="fr-FR" dirty="0">
                <a:solidFill>
                  <a:schemeClr val="accent3">
                    <a:lumMod val="75000"/>
                  </a:schemeClr>
                </a:solidFill>
              </a:rPr>
              <a:t>L'effet "Yoyo" </a:t>
            </a:r>
            <a:r>
              <a:rPr lang="fr-FR" dirty="0"/>
              <a:t>: Des sécheresses de plus en plus longues (plusieurs années consécutives) suivies d'épisodes pluvieux ultra-violents qui causent des inondations sans pour autant recharger efficacement les nappes.</a:t>
            </a:r>
          </a:p>
          <a:p>
            <a:pPr marL="0" indent="0">
              <a:buNone/>
            </a:pPr>
            <a:r>
              <a:rPr lang="fr-FR" dirty="0">
                <a:solidFill>
                  <a:schemeClr val="accent3">
                    <a:lumMod val="75000"/>
                  </a:schemeClr>
                </a:solidFill>
              </a:rPr>
              <a:t>L’évaporation accrue </a:t>
            </a:r>
            <a:r>
              <a:rPr lang="fr-FR" dirty="0"/>
              <a:t>: Avec la hausse des températures, une part énorme de l'eau stockée dans les barrages s'évapore avant même d'être utilisée.</a:t>
            </a:r>
          </a:p>
        </p:txBody>
      </p:sp>
      <p:pic>
        <p:nvPicPr>
          <p:cNvPr id="4" name="Image 3" descr="Changement climatique et événements extrêmes : causes et conséquences -  Greenpeace France">
            <a:extLst>
              <a:ext uri="{FF2B5EF4-FFF2-40B4-BE49-F238E27FC236}">
                <a16:creationId xmlns:a16="http://schemas.microsoft.com/office/drawing/2014/main" id="{005613E9-9C68-4911-BB98-41A4F0283512}"/>
              </a:ext>
            </a:extLst>
          </p:cNvPr>
          <p:cNvPicPr>
            <a:picLocks noChangeAspect="1"/>
          </p:cNvPicPr>
          <p:nvPr/>
        </p:nvPicPr>
        <p:blipFill>
          <a:blip r:embed="rId2"/>
          <a:stretch>
            <a:fillRect/>
          </a:stretch>
        </p:blipFill>
        <p:spPr>
          <a:xfrm>
            <a:off x="2190134" y="3729702"/>
            <a:ext cx="5626511" cy="27546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82420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42528E1-3157-56DF-27DC-9A86A3BD9518}"/>
              </a:ext>
            </a:extLst>
          </p:cNvPr>
          <p:cNvSpPr>
            <a:spLocks noGrp="1"/>
          </p:cNvSpPr>
          <p:nvPr>
            <p:ph idx="1"/>
          </p:nvPr>
        </p:nvSpPr>
        <p:spPr>
          <a:xfrm>
            <a:off x="326922" y="370450"/>
            <a:ext cx="11629104" cy="6335149"/>
          </a:xfrm>
        </p:spPr>
        <p:txBody>
          <a:bodyPr/>
          <a:lstStyle/>
          <a:p>
            <a:pPr marL="0" indent="0">
              <a:buNone/>
            </a:pPr>
            <a:r>
              <a:rPr lang="fr-FR" dirty="0">
                <a:solidFill>
                  <a:srgbClr val="002060"/>
                </a:solidFill>
              </a:rPr>
              <a:t>C\ L'Agonie des Nappes Phréatiques:</a:t>
            </a:r>
          </a:p>
          <a:p>
            <a:pPr marL="0" indent="0">
              <a:buNone/>
            </a:pPr>
            <a:r>
              <a:rPr lang="fr-FR" dirty="0"/>
              <a:t>C'est sans doute la menace la plus invisible et la plus grave.</a:t>
            </a:r>
          </a:p>
          <a:p>
            <a:pPr marL="0" indent="0">
              <a:buNone/>
            </a:pPr>
            <a:r>
              <a:rPr lang="fr-FR" dirty="0">
                <a:solidFill>
                  <a:schemeClr val="accent3">
                    <a:lumMod val="75000"/>
                  </a:schemeClr>
                </a:solidFill>
              </a:rPr>
              <a:t>La Surexploitation </a:t>
            </a:r>
            <a:r>
              <a:rPr lang="fr-FR" dirty="0"/>
              <a:t>: On pompe plus vite que la nature ne recharge. </a:t>
            </a:r>
          </a:p>
          <a:p>
            <a:pPr marL="0" indent="0">
              <a:buNone/>
            </a:pPr>
            <a:r>
              <a:rPr lang="fr-FR" dirty="0"/>
              <a:t>Résultat ? Le niveau baisse, obligeant à creuser toujours plus profond.</a:t>
            </a:r>
          </a:p>
          <a:p>
            <a:pPr marL="0" indent="0">
              <a:buNone/>
            </a:pPr>
            <a:r>
              <a:rPr lang="fr-FR" dirty="0">
                <a:solidFill>
                  <a:schemeClr val="accent3">
                    <a:lumMod val="75000"/>
                  </a:schemeClr>
                </a:solidFill>
              </a:rPr>
              <a:t>L’Intrusion Marine </a:t>
            </a:r>
            <a:r>
              <a:rPr lang="fr-FR" dirty="0"/>
              <a:t>: Sur le littoral (Nabeul, Sahel, Sud), quand la nappe baisse, l'eau de mer s'y engouffre. Une nappe salinisée est une nappe perdue pour des décennies.</a:t>
            </a:r>
          </a:p>
        </p:txBody>
      </p:sp>
      <p:pic>
        <p:nvPicPr>
          <p:cNvPr id="4" name="Image 3" descr="La surexploitation des nappes phréatiques - Aventure Berbère">
            <a:extLst>
              <a:ext uri="{FF2B5EF4-FFF2-40B4-BE49-F238E27FC236}">
                <a16:creationId xmlns:a16="http://schemas.microsoft.com/office/drawing/2014/main" id="{B29E8B74-D161-3A90-921D-6A536D9FA44D}"/>
              </a:ext>
            </a:extLst>
          </p:cNvPr>
          <p:cNvPicPr>
            <a:picLocks noChangeAspect="1"/>
          </p:cNvPicPr>
          <p:nvPr/>
        </p:nvPicPr>
        <p:blipFill>
          <a:blip r:embed="rId2"/>
          <a:stretch>
            <a:fillRect/>
          </a:stretch>
        </p:blipFill>
        <p:spPr>
          <a:xfrm>
            <a:off x="2143432" y="4039154"/>
            <a:ext cx="5447071" cy="24483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10737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F6E8292-1F7D-870F-C259-9232BFA5D2F3}"/>
              </a:ext>
            </a:extLst>
          </p:cNvPr>
          <p:cNvSpPr>
            <a:spLocks noGrp="1"/>
          </p:cNvSpPr>
          <p:nvPr>
            <p:ph idx="1"/>
          </p:nvPr>
        </p:nvSpPr>
        <p:spPr>
          <a:xfrm>
            <a:off x="149941" y="193469"/>
            <a:ext cx="11845413" cy="6472801"/>
          </a:xfrm>
        </p:spPr>
        <p:txBody>
          <a:bodyPr/>
          <a:lstStyle/>
          <a:p>
            <a:pPr marL="0" indent="0">
              <a:buNone/>
            </a:pPr>
            <a:r>
              <a:rPr lang="fr-FR" dirty="0">
                <a:solidFill>
                  <a:srgbClr val="002060"/>
                </a:solidFill>
              </a:rPr>
              <a:t>D\ L'Envasement des Barrages:</a:t>
            </a:r>
          </a:p>
          <a:p>
            <a:pPr marL="0" indent="0">
              <a:buNone/>
            </a:pPr>
            <a:r>
              <a:rPr lang="fr-FR" dirty="0"/>
              <a:t>Nos "réservoirs" se bouchent.</a:t>
            </a:r>
          </a:p>
          <a:p>
            <a:pPr marL="0" indent="0">
              <a:buNone/>
            </a:pPr>
            <a:r>
              <a:rPr lang="fr-FR" dirty="0"/>
              <a:t>L'érosion des sols emporte de la terre qui vient s'accumuler au fond des barrages. On estime que la Tunisie perd chaque année environ 0,5% à 1% de sa capacité de stockage à cause de cette sédimentation. C'est comme si votre bouteille d'eau se remplissait de sable au fil du temps.</a:t>
            </a:r>
          </a:p>
        </p:txBody>
      </p:sp>
      <p:pic>
        <p:nvPicPr>
          <p:cNvPr id="4" name="Image 3" descr="Ressources en eau : amélioration notable des barrages - La Presse de Tunisie">
            <a:extLst>
              <a:ext uri="{FF2B5EF4-FFF2-40B4-BE49-F238E27FC236}">
                <a16:creationId xmlns:a16="http://schemas.microsoft.com/office/drawing/2014/main" id="{E1D880DA-C6EE-86C4-B8BD-EC2BF8AF6982}"/>
              </a:ext>
            </a:extLst>
          </p:cNvPr>
          <p:cNvPicPr>
            <a:picLocks noChangeAspect="1"/>
          </p:cNvPicPr>
          <p:nvPr/>
        </p:nvPicPr>
        <p:blipFill>
          <a:blip r:embed="rId2"/>
          <a:stretch>
            <a:fillRect/>
          </a:stretch>
        </p:blipFill>
        <p:spPr>
          <a:xfrm>
            <a:off x="363794" y="3216946"/>
            <a:ext cx="5732205" cy="29933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86873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C459D9B-E65A-609B-F25E-98BE21AFA4FF}"/>
              </a:ext>
            </a:extLst>
          </p:cNvPr>
          <p:cNvSpPr>
            <a:spLocks noGrp="1"/>
          </p:cNvSpPr>
          <p:nvPr>
            <p:ph idx="1"/>
          </p:nvPr>
        </p:nvSpPr>
        <p:spPr>
          <a:xfrm>
            <a:off x="228599" y="134477"/>
            <a:ext cx="11776587" cy="6620284"/>
          </a:xfrm>
        </p:spPr>
        <p:txBody>
          <a:bodyPr/>
          <a:lstStyle/>
          <a:p>
            <a:pPr marL="0" indent="0">
              <a:buNone/>
            </a:pPr>
            <a:r>
              <a:rPr lang="fr-FR" dirty="0"/>
              <a:t>E\ La Pollution et la Dégradation de la Qualité:</a:t>
            </a:r>
          </a:p>
          <a:p>
            <a:pPr marL="0" indent="0">
              <a:buNone/>
            </a:pPr>
            <a:r>
              <a:rPr lang="fr-FR" dirty="0">
                <a:solidFill>
                  <a:schemeClr val="accent3">
                    <a:lumMod val="60000"/>
                    <a:lumOff val="40000"/>
                  </a:schemeClr>
                </a:solidFill>
              </a:rPr>
              <a:t>Pollution agricole </a:t>
            </a:r>
            <a:r>
              <a:rPr lang="fr-FR" dirty="0"/>
              <a:t>: L'usage excessif de pesticides et d'engrais finit par contaminer les eaux souterraines.</a:t>
            </a:r>
          </a:p>
          <a:p>
            <a:pPr marL="0" indent="0">
              <a:buNone/>
            </a:pPr>
            <a:r>
              <a:rPr lang="fr-FR" dirty="0">
                <a:solidFill>
                  <a:schemeClr val="accent3">
                    <a:lumMod val="60000"/>
                    <a:lumOff val="40000"/>
                  </a:schemeClr>
                </a:solidFill>
              </a:rPr>
              <a:t>Eaux usées </a:t>
            </a:r>
            <a:r>
              <a:rPr lang="fr-FR" dirty="0"/>
              <a:t>: Le rejet d'eaux insuffisamment traitées dans les oueds dégrade les écosystèmes aquatiques et limite les possibilités de réutilisation (REUT).</a:t>
            </a:r>
          </a:p>
        </p:txBody>
      </p:sp>
      <p:pic>
        <p:nvPicPr>
          <p:cNvPr id="4" name="Image 3" descr="La Pollution de l'Eau : Un Défi Mondial à Surmonter – Iso Gourde">
            <a:extLst>
              <a:ext uri="{FF2B5EF4-FFF2-40B4-BE49-F238E27FC236}">
                <a16:creationId xmlns:a16="http://schemas.microsoft.com/office/drawing/2014/main" id="{C4D967A4-C35C-E72C-FB8C-29A414EAF9E6}"/>
              </a:ext>
            </a:extLst>
          </p:cNvPr>
          <p:cNvPicPr>
            <a:picLocks noChangeAspect="1"/>
          </p:cNvPicPr>
          <p:nvPr/>
        </p:nvPicPr>
        <p:blipFill>
          <a:blip r:embed="rId2"/>
          <a:stretch>
            <a:fillRect/>
          </a:stretch>
        </p:blipFill>
        <p:spPr>
          <a:xfrm>
            <a:off x="505133" y="3313471"/>
            <a:ext cx="5590868" cy="26891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mage 4" descr="La pollution agricole - MerSea Planète">
            <a:extLst>
              <a:ext uri="{FF2B5EF4-FFF2-40B4-BE49-F238E27FC236}">
                <a16:creationId xmlns:a16="http://schemas.microsoft.com/office/drawing/2014/main" id="{D16A1D12-DAFD-6E9C-F14C-94C9CC41D1F4}"/>
              </a:ext>
            </a:extLst>
          </p:cNvPr>
          <p:cNvPicPr>
            <a:picLocks noChangeAspect="1"/>
          </p:cNvPicPr>
          <p:nvPr/>
        </p:nvPicPr>
        <p:blipFill>
          <a:blip r:embed="rId3"/>
          <a:stretch>
            <a:fillRect/>
          </a:stretch>
        </p:blipFill>
        <p:spPr>
          <a:xfrm>
            <a:off x="6746161" y="2817434"/>
            <a:ext cx="4777740" cy="318516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599409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031515-39B1-1AB0-4EBB-EA2C910FAA49}"/>
              </a:ext>
            </a:extLst>
          </p:cNvPr>
          <p:cNvSpPr>
            <a:spLocks noGrp="1"/>
          </p:cNvSpPr>
          <p:nvPr>
            <p:ph type="title"/>
          </p:nvPr>
        </p:nvSpPr>
        <p:spPr>
          <a:xfrm>
            <a:off x="88490" y="129150"/>
            <a:ext cx="11265310" cy="1325563"/>
          </a:xfrm>
        </p:spPr>
        <p:txBody>
          <a:bodyPr/>
          <a:lstStyle/>
          <a:p>
            <a:r>
              <a:rPr lang="fr-FR" dirty="0">
                <a:solidFill>
                  <a:schemeClr val="accent3">
                    <a:lumMod val="50000"/>
                  </a:schemeClr>
                </a:solidFill>
              </a:rPr>
              <a:t>1.gestion rationnelle de l'eau en Tunisie(solution):</a:t>
            </a:r>
          </a:p>
        </p:txBody>
      </p:sp>
      <p:sp>
        <p:nvSpPr>
          <p:cNvPr id="3" name="Espace réservé du contenu 2">
            <a:extLst>
              <a:ext uri="{FF2B5EF4-FFF2-40B4-BE49-F238E27FC236}">
                <a16:creationId xmlns:a16="http://schemas.microsoft.com/office/drawing/2014/main" id="{DC00106E-1406-D5E9-AEB1-7CE64A9AF9E6}"/>
              </a:ext>
            </a:extLst>
          </p:cNvPr>
          <p:cNvSpPr>
            <a:spLocks noGrp="1"/>
          </p:cNvSpPr>
          <p:nvPr>
            <p:ph idx="1"/>
          </p:nvPr>
        </p:nvSpPr>
        <p:spPr>
          <a:xfrm>
            <a:off x="88489" y="1363509"/>
            <a:ext cx="11897033" cy="5214272"/>
          </a:xfrm>
        </p:spPr>
        <p:txBody>
          <a:bodyPr>
            <a:normAutofit/>
          </a:bodyPr>
          <a:lstStyle/>
          <a:p>
            <a:pPr marL="0" indent="0">
              <a:buNone/>
            </a:pPr>
            <a:r>
              <a:rPr lang="fr-FR" dirty="0">
                <a:solidFill>
                  <a:srgbClr val="002060"/>
                </a:solidFill>
              </a:rPr>
              <a:t>A\Mobiliser les « Eaux Non-Conventionnelles»:</a:t>
            </a:r>
          </a:p>
          <a:p>
            <a:pPr marL="0" indent="0">
              <a:buNone/>
            </a:pPr>
            <a:r>
              <a:rPr lang="fr-FR" dirty="0"/>
              <a:t>Puisque le ciel ne suffit plus, la Tunisie se tourne vers la mer et les égouts.</a:t>
            </a:r>
          </a:p>
          <a:p>
            <a:pPr marL="0" indent="0">
              <a:buNone/>
            </a:pPr>
            <a:r>
              <a:rPr lang="fr-FR" dirty="0">
                <a:solidFill>
                  <a:schemeClr val="accent3">
                    <a:lumMod val="60000"/>
                    <a:lumOff val="40000"/>
                  </a:schemeClr>
                </a:solidFill>
              </a:rPr>
              <a:t>Le Dessalement de l'eau de mer </a:t>
            </a:r>
            <a:r>
              <a:rPr lang="fr-FR" dirty="0"/>
              <a:t>: Avec les stations de </a:t>
            </a:r>
            <a:r>
              <a:rPr lang="fr-FR" dirty="0" err="1"/>
              <a:t>Zarat</a:t>
            </a:r>
            <a:r>
              <a:rPr lang="fr-FR" dirty="0"/>
              <a:t>, Sfax et bientôt Sousse, l'objectif est de sécuriser l'eau potable pour le littoral afin de réserver l'eau des barrages du Nord aux zones intérieures et à l'agriculture.</a:t>
            </a:r>
          </a:p>
          <a:p>
            <a:pPr marL="0" indent="0">
              <a:buNone/>
            </a:pPr>
            <a:r>
              <a:rPr lang="fr-FR" dirty="0">
                <a:solidFill>
                  <a:schemeClr val="accent3">
                    <a:lumMod val="60000"/>
                    <a:lumOff val="40000"/>
                  </a:schemeClr>
                </a:solidFill>
              </a:rPr>
              <a:t>La REUT (Réutilisation des Eaux Usées Traitées) </a:t>
            </a:r>
            <a:r>
              <a:rPr lang="fr-FR" dirty="0"/>
              <a:t>: Au lieu de rejeter</a:t>
            </a:r>
          </a:p>
          <a:p>
            <a:pPr marL="0" indent="0">
              <a:buNone/>
            </a:pPr>
            <a:r>
              <a:rPr lang="fr-FR" dirty="0"/>
              <a:t> les eaux usées en mer, l'idée est de les traiter</a:t>
            </a:r>
          </a:p>
          <a:p>
            <a:pPr marL="0" indent="0">
              <a:buNone/>
            </a:pPr>
            <a:r>
              <a:rPr lang="fr-FR" dirty="0"/>
              <a:t> (traitement tertiaire) pour irriguer les cultures</a:t>
            </a:r>
          </a:p>
          <a:p>
            <a:pPr marL="0" indent="0">
              <a:buNone/>
            </a:pPr>
            <a:r>
              <a:rPr lang="fr-FR" dirty="0"/>
              <a:t> fourragères, les vergers et les golfs. C'est une</a:t>
            </a:r>
          </a:p>
          <a:p>
            <a:pPr marL="0" indent="0">
              <a:buNone/>
            </a:pPr>
            <a:r>
              <a:rPr lang="fr-FR" dirty="0"/>
              <a:t> ressource inépuisable.</a:t>
            </a:r>
          </a:p>
        </p:txBody>
      </p:sp>
      <p:pic>
        <p:nvPicPr>
          <p:cNvPr id="1026" name="Picture 2" descr="Économiser l'eau - Icônes écologie et environnement gratuites">
            <a:extLst>
              <a:ext uri="{FF2B5EF4-FFF2-40B4-BE49-F238E27FC236}">
                <a16:creationId xmlns:a16="http://schemas.microsoft.com/office/drawing/2014/main" id="{006E5AF5-45F5-21A9-57E0-4AF5CC115F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3097" y="4244583"/>
            <a:ext cx="3525845" cy="21431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6363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983D9F0-D7FF-E163-0EDA-BB10F943E592}"/>
              </a:ext>
            </a:extLst>
          </p:cNvPr>
          <p:cNvSpPr>
            <a:spLocks noGrp="1"/>
          </p:cNvSpPr>
          <p:nvPr>
            <p:ph idx="1"/>
          </p:nvPr>
        </p:nvSpPr>
        <p:spPr>
          <a:xfrm>
            <a:off x="98323" y="232798"/>
            <a:ext cx="12211664" cy="6482634"/>
          </a:xfrm>
        </p:spPr>
        <p:txBody>
          <a:bodyPr/>
          <a:lstStyle/>
          <a:p>
            <a:pPr marL="0" indent="0">
              <a:buNone/>
            </a:pPr>
            <a:r>
              <a:rPr lang="fr-FR" dirty="0">
                <a:solidFill>
                  <a:srgbClr val="002060"/>
                </a:solidFill>
              </a:rPr>
              <a:t>B\moderniser l'Agriculture (80% de la consommation)</a:t>
            </a:r>
          </a:p>
          <a:p>
            <a:pPr marL="0" indent="0">
              <a:buNone/>
            </a:pPr>
            <a:r>
              <a:rPr lang="fr-FR" dirty="0"/>
              <a:t>On ne peut pas gérer l'eau sans transformer nos fermes.</a:t>
            </a:r>
          </a:p>
          <a:p>
            <a:pPr marL="0" indent="0">
              <a:buNone/>
            </a:pPr>
            <a:r>
              <a:rPr lang="fr-FR" dirty="0">
                <a:solidFill>
                  <a:schemeClr val="accent3">
                    <a:lumMod val="60000"/>
                    <a:lumOff val="40000"/>
                  </a:schemeClr>
                </a:solidFill>
              </a:rPr>
              <a:t>L'irrigation de précision </a:t>
            </a:r>
            <a:r>
              <a:rPr lang="fr-FR" dirty="0"/>
              <a:t>: Remplacer l'aspersion par le goutte-à-goutte intelligent connecté à des capteurs d'humidité. On n'arrose que quand la plante a soif.</a:t>
            </a:r>
          </a:p>
          <a:p>
            <a:pPr marL="0" indent="0">
              <a:buNone/>
            </a:pPr>
            <a:r>
              <a:rPr lang="fr-FR" dirty="0">
                <a:solidFill>
                  <a:schemeClr val="accent3">
                    <a:lumMod val="60000"/>
                    <a:lumOff val="40000"/>
                  </a:schemeClr>
                </a:solidFill>
              </a:rPr>
              <a:t>Choisir des cultures résilientes </a:t>
            </a:r>
            <a:r>
              <a:rPr lang="fr-FR" dirty="0"/>
              <a:t>: Encourager des variétés de blé ou d'oliviers moins gourmandes en eau et plus résistantes à la salinité.</a:t>
            </a:r>
          </a:p>
          <a:p>
            <a:pPr marL="0" indent="0">
              <a:buNone/>
            </a:pPr>
            <a:r>
              <a:rPr lang="fr-FR" dirty="0">
                <a:solidFill>
                  <a:schemeClr val="accent3">
                    <a:lumMod val="60000"/>
                    <a:lumOff val="40000"/>
                  </a:schemeClr>
                </a:solidFill>
              </a:rPr>
              <a:t>Recharge artificielle des nappes </a:t>
            </a:r>
            <a:r>
              <a:rPr lang="fr-FR" dirty="0"/>
              <a:t>: En hiver, injecter l'excès d'eau des barrages directement dans les nappes phréatiques pour les "recharger" et lutter contre l'intrusion saline.</a:t>
            </a:r>
          </a:p>
        </p:txBody>
      </p:sp>
      <p:pic>
        <p:nvPicPr>
          <p:cNvPr id="4" name="Image 3" descr="Utilisation de leau dans lagriculture - energypedia">
            <a:extLst>
              <a:ext uri="{FF2B5EF4-FFF2-40B4-BE49-F238E27FC236}">
                <a16:creationId xmlns:a16="http://schemas.microsoft.com/office/drawing/2014/main" id="{F67E9F50-EA76-BA3F-D78C-D96EE76A8F54}"/>
              </a:ext>
            </a:extLst>
          </p:cNvPr>
          <p:cNvPicPr>
            <a:picLocks noChangeAspect="1"/>
          </p:cNvPicPr>
          <p:nvPr/>
        </p:nvPicPr>
        <p:blipFill>
          <a:blip r:embed="rId2"/>
          <a:stretch>
            <a:fillRect/>
          </a:stretch>
        </p:blipFill>
        <p:spPr>
          <a:xfrm>
            <a:off x="4542503" y="4542503"/>
            <a:ext cx="4975122" cy="217292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589798605"/>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185</TotalTime>
  <Words>1073</Words>
  <Application>Microsoft Office PowerPoint</Application>
  <PresentationFormat>Grand écran</PresentationFormat>
  <Paragraphs>62</Paragraphs>
  <Slides>13</Slides>
  <Notes>0</Notes>
  <HiddenSlides>0</HiddenSlides>
  <MMClips>1</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13</vt:i4>
      </vt:variant>
    </vt:vector>
  </HeadingPairs>
  <TitlesOfParts>
    <vt:vector size="17" baseType="lpstr">
      <vt:lpstr>Aptos</vt:lpstr>
      <vt:lpstr>Aptos Display</vt:lpstr>
      <vt:lpstr>Arial</vt:lpstr>
      <vt:lpstr>Thème Office</vt:lpstr>
      <vt:lpstr>La gestion rationnelle de l'eau</vt:lpstr>
      <vt:lpstr>Présentation PowerPoint</vt:lpstr>
      <vt:lpstr>1. L'angle Écologique et Environnemental</vt:lpstr>
      <vt:lpstr>Présentation PowerPoint</vt:lpstr>
      <vt:lpstr>Présentation PowerPoint</vt:lpstr>
      <vt:lpstr>Présentation PowerPoint</vt:lpstr>
      <vt:lpstr>Présentation PowerPoint</vt:lpstr>
      <vt:lpstr>1.gestion rationnelle de l'eau en Tunisie(solution):</vt:lpstr>
      <vt:lpstr>Présentation PowerPoint</vt:lpstr>
      <vt:lpstr>Présentation PowerPoint</vt:lpstr>
      <vt:lpstr>Présentation PowerPoint</vt:lpstr>
      <vt:lpstr>Conclusion:</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yassin khoualdi</dc:creator>
  <cp:lastModifiedBy>yassin khoualdi</cp:lastModifiedBy>
  <cp:revision>4</cp:revision>
  <dcterms:created xsi:type="dcterms:W3CDTF">2026-02-15T11:01:30Z</dcterms:created>
  <dcterms:modified xsi:type="dcterms:W3CDTF">2026-02-15T14:06:47Z</dcterms:modified>
</cp:coreProperties>
</file>